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383" r:id="rId2"/>
    <p:sldId id="414" r:id="rId3"/>
    <p:sldId id="380" r:id="rId4"/>
    <p:sldId id="381" r:id="rId5"/>
    <p:sldId id="367" r:id="rId6"/>
    <p:sldId id="413" r:id="rId7"/>
    <p:sldId id="368" r:id="rId8"/>
    <p:sldId id="375" r:id="rId9"/>
    <p:sldId id="376" r:id="rId10"/>
    <p:sldId id="397" r:id="rId11"/>
    <p:sldId id="382" r:id="rId12"/>
    <p:sldId id="370" r:id="rId13"/>
    <p:sldId id="372" r:id="rId14"/>
    <p:sldId id="371" r:id="rId15"/>
    <p:sldId id="398" r:id="rId16"/>
    <p:sldId id="374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167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C652C8-57AB-4853-968B-FEB380C89D65}" type="datetimeFigureOut">
              <a:rPr lang="en-US" smtClean="0"/>
              <a:pPr/>
              <a:t>1/18/2019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712E8C-F920-4B4D-B4B5-DA897232AA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202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065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3CCD4127-CA41-49A8-B50E-DA57F7D3CA91}" type="slidenum">
              <a:rPr 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615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ADECDE-8AA6-4926-8CF7-26B31AE693F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22E64D-87C6-499B-9EE7-64A0AFB15E4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824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734F06-47A8-4505-8D2B-A4AD8699714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B53A32-542D-4178-8501-C59D83D96ED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749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EABB7F-CC1E-4123-9D7D-DCF6E281F58F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8D7C8A-489D-4068-AD00-5DEC8584202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883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5CAE41-0274-43E6-8C6F-75D1DEE5F43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A95647-8D1B-4644-ACD2-95476749151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466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C7ADBB-C684-40CA-B232-7BA15BC52663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450BEE-DAAD-403C-B6FA-E714DDB841E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45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19486D-1950-4692-B4E9-5C4AA771180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87AD5-B49B-4C5C-84EC-822E5A3926B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875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D2270-1627-43E0-94B8-5C09FAB0F92F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2E5643-8044-4B0C-ADD1-D580AF0B46F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336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D1437B-46E7-4B69-A30A-46583C7E1BE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E09262-1EDA-4E3B-A418-B9CA57658DA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943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521E02-8D71-438D-B2DE-99348BE9A40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95E86E-4653-47B7-926A-C3C3D78ABA8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15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8BB863-FE13-4061-8E03-25870581C56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91EDB-3823-4659-AE15-D021982D982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07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D34A74-8BE0-4230-9C18-6C2C70FF554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5819C1-F96D-4930-B038-10D16E516A6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569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1540968-B38F-4D43-B638-3AF7FB66F29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0934CE1-51C7-4BE6-BA46-F9EE0DB0C52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259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png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Section 2: Electric Fields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752600"/>
            <a:ext cx="477520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3467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Dipoles: Two Opposite Charges</a:t>
            </a:r>
          </a:p>
        </p:txBody>
      </p:sp>
      <p:pic>
        <p:nvPicPr>
          <p:cNvPr id="105474" name="Picture 2" descr="http://img.tfd.com/mgh/cep/thumb/Electric-dipole-with-moment-x3bc-Q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1200" y="2895600"/>
            <a:ext cx="2381250" cy="1000125"/>
          </a:xfrm>
          <a:prstGeom prst="rect">
            <a:avLst/>
          </a:prstGeom>
          <a:noFill/>
        </p:spPr>
      </p:pic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133600"/>
            <a:ext cx="3883025" cy="317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39624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Activity: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The Electric Field of a Dipole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417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Continuous Distributions of </a:t>
            </a:r>
            <a:r>
              <a:rPr lang="en-US" sz="4000" dirty="0" smtClean="0">
                <a:solidFill>
                  <a:srgbClr val="FF0000"/>
                </a:solidFill>
              </a:rPr>
              <a:t>Charge</a:t>
            </a:r>
            <a:endParaRPr lang="en-US" sz="4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 smtClean="0"/>
                  <a:t>Linear charge density: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FF0000"/>
                        </a:solidFill>
                        <a:latin typeface="Cambria Math"/>
                      </a:rPr>
                      <m:t>λ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𝑑𝑞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r>
                  <a:rPr lang="en-US" dirty="0"/>
                  <a:t> 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sz="2400" dirty="0"/>
                  <a:t>Surface charge density</a:t>
                </a:r>
                <a:r>
                  <a:rPr lang="en-US" sz="2400" dirty="0" smtClean="0"/>
                  <a:t>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𝜎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/>
                      </a:rPr>
                      <m:t>≡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/>
                      </a:rPr>
                      <m:t>𝑑𝑞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/>
                      </a:rPr>
                      <m:t>/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/>
                      </a:rPr>
                      <m:t>𝑑𝐴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Volume charge density</a:t>
                </a:r>
                <a:r>
                  <a:rPr lang="en-US" sz="2400" dirty="0" smtClean="0"/>
                  <a:t>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𝜌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/>
                      </a:rPr>
                      <m:t>≡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/>
                      </a:rPr>
                      <m:t>𝑑𝑞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/>
                      </a:rPr>
                      <m:t>/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/>
                      </a:rPr>
                      <m:t>𝑑𝑉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5714" name="Picture 2" descr="http://hyperphysics.phy-astr.gsu.edu/hbase/electric/imgele/conchg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170237"/>
            <a:ext cx="7321604" cy="295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302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Example Problem: Line of Charge</a:t>
            </a:r>
          </a:p>
        </p:txBody>
      </p:sp>
      <p:pic>
        <p:nvPicPr>
          <p:cNvPr id="9218" name="Picture 2" descr="D:\Media\Chapter21\Images\21_Figure25-I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417638"/>
            <a:ext cx="4191000" cy="3615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532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Ring of Charge</a:t>
            </a:r>
          </a:p>
        </p:txBody>
      </p:sp>
      <p:pic>
        <p:nvPicPr>
          <p:cNvPr id="4" name="Picture 2" descr="D:\Media\Chapter21\Images\21_Figure24-I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972" y="1295400"/>
            <a:ext cx="4876800" cy="2671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986555" y="4607859"/>
                <a:ext cx="5704254" cy="12095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𝑟𝑖𝑛𝑔</m:t>
                          </m:r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𝑎𝑥𝑖𝑠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4</m:t>
                          </m:r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𝑄𝑥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3200" b="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3200" b="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3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3200" b="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f>
                                <m:fPr>
                                  <m:type m:val="skw"/>
                                  <m:ctrlPr>
                                    <a:rPr lang="en-US" sz="32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3200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acc>
                        <m:accPr>
                          <m:chr m:val="̂"/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555" y="4607859"/>
                <a:ext cx="5704254" cy="120956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7440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Infinite Sheet of Charge</a:t>
            </a:r>
          </a:p>
        </p:txBody>
      </p:sp>
      <p:pic>
        <p:nvPicPr>
          <p:cNvPr id="112642" name="Picture 2" descr="http://www.met.reading.ac.uk/~gd900856/PPLATO/h-flap/p3_1f_1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799" y="1600200"/>
            <a:ext cx="2967657" cy="2514600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429000" y="3581400"/>
                <a:ext cx="5076390" cy="16509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5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𝑖𝑛𝑓</m:t>
                          </m:r>
                          <m:r>
                            <a:rPr lang="en-US" sz="5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.  </m:t>
                          </m:r>
                          <m:r>
                            <a:rPr lang="en-US" sz="5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𝑠h𝑒𝑒𝑡</m:t>
                          </m:r>
                        </m:sub>
                      </m:sSub>
                      <m:r>
                        <a:rPr lang="en-US" sz="5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𝜎</m:t>
                          </m:r>
                        </m:num>
                        <m:den>
                          <m:r>
                            <a:rPr lang="en-US" sz="5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5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54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3581400"/>
                <a:ext cx="5076390" cy="165090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solidFill>
                  <a:srgbClr val="FF0000"/>
                </a:solidFill>
              </a:rPr>
              <a:t>Parallel Plates</a:t>
            </a:r>
            <a:endParaRPr lang="en-US" sz="5400" dirty="0">
              <a:solidFill>
                <a:srgbClr val="FF0000"/>
              </a:solidFill>
            </a:endParaRPr>
          </a:p>
        </p:txBody>
      </p:sp>
      <p:pic>
        <p:nvPicPr>
          <p:cNvPr id="11266" name="Picture 2" descr="D:\Media\Chapter21\Images\21_Figure27-I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134" y="3131031"/>
            <a:ext cx="4959096" cy="211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09600" y="2082809"/>
                <a:ext cx="3686907" cy="1015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𝑏𝑒𝑡𝑤𝑒𝑒𝑛</m:t>
                          </m:r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𝑠h𝑒𝑒𝑡𝑠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𝜎</m:t>
                          </m:r>
                        </m:num>
                        <m:den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082809"/>
                <a:ext cx="3686907" cy="10159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029200" y="2298413"/>
                <a:ext cx="34060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𝑜𝑢𝑡𝑠𝑖𝑑𝑒</m:t>
                          </m:r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𝑠h𝑒𝑒𝑡𝑠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2298413"/>
                <a:ext cx="340606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249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B28B6-4B35-4530-BAC1-0F3D5DBC5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Activity: What is a Field?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4C05C-B4B5-41FF-92CE-3DD88E924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09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71600"/>
            <a:ext cx="5547560" cy="35052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Electric </a:t>
            </a:r>
            <a:r>
              <a:rPr lang="en-US" dirty="0" smtClean="0">
                <a:solidFill>
                  <a:srgbClr val="FF0000"/>
                </a:solidFill>
              </a:rPr>
              <a:t>Field and Force with </a:t>
            </a:r>
            <a:r>
              <a:rPr lang="en-US" dirty="0">
                <a:solidFill>
                  <a:srgbClr val="FF0000"/>
                </a:solidFill>
              </a:rPr>
              <a:t>Point Charges: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Qualitative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745" y="457200"/>
            <a:ext cx="2697079" cy="5849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5364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39624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Activity: Electric Field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Checking the electric field representation of Coulomb’s Law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657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Electric Field due to a Point Charge: Quantitative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𝐸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𝑞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048000"/>
            <a:ext cx="31242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4430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Electric Force on a Point Charge: Quantitative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4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9342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078162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Example Problem: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Electric Field and Force for Point Charges</a:t>
            </a:r>
          </a:p>
        </p:txBody>
      </p:sp>
    </p:spTree>
    <p:extLst>
      <p:ext uri="{BB962C8B-B14F-4D97-AF65-F5344CB8AC3E}">
        <p14:creationId xmlns:p14="http://schemas.microsoft.com/office/powerpoint/2010/main" val="3635984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Electric Field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“Maps” of electric field</a:t>
            </a:r>
          </a:p>
        </p:txBody>
      </p:sp>
      <p:pic>
        <p:nvPicPr>
          <p:cNvPr id="4" name="Picture 8" descr="21_Figure29-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7"/>
          <a:stretch>
            <a:fillRect/>
          </a:stretch>
        </p:blipFill>
        <p:spPr bwMode="auto">
          <a:xfrm>
            <a:off x="152400" y="2438400"/>
            <a:ext cx="8547100" cy="320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24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876300" y="1143000"/>
          <a:ext cx="7391400" cy="486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9" name="Photo Editor Photo" r:id="rId4" imgW="13495238" imgH="8888066" progId="">
                  <p:embed/>
                </p:oleObj>
              </mc:Choice>
              <mc:Fallback>
                <p:oleObj name="Photo Editor Photo" r:id="rId4" imgW="13495238" imgH="8888066" progId="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300" y="1143000"/>
                        <a:ext cx="7391400" cy="4865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1295400" y="228600"/>
            <a:ext cx="6858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800" dirty="0">
                <a:solidFill>
                  <a:srgbClr val="FF0000"/>
                </a:solidFill>
                <a:latin typeface="Calibri" pitchFamily="34" charset="0"/>
              </a:rPr>
              <a:t>Some Electric </a:t>
            </a:r>
            <a:r>
              <a:rPr lang="en-US" sz="4800" dirty="0" smtClean="0">
                <a:solidFill>
                  <a:srgbClr val="FF0000"/>
                </a:solidFill>
                <a:latin typeface="Calibri" pitchFamily="34" charset="0"/>
              </a:rPr>
              <a:t>Field Lines</a:t>
            </a:r>
            <a:endParaRPr lang="en-US" sz="4800" dirty="0">
              <a:solidFill>
                <a:srgbClr val="FF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33486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800" b="1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2080</TotalTime>
  <Words>111</Words>
  <Application>Microsoft Office PowerPoint</Application>
  <PresentationFormat>On-screen Show (4:3)</PresentationFormat>
  <Paragraphs>29</Paragraphs>
  <Slides>16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Cambria Math</vt:lpstr>
      <vt:lpstr>1_Office Theme</vt:lpstr>
      <vt:lpstr>Photo Editor Photo</vt:lpstr>
      <vt:lpstr>Section 2: Electric Fields</vt:lpstr>
      <vt:lpstr>Activity: What is a Field?</vt:lpstr>
      <vt:lpstr>Electric Field and Force with Point Charges:  Qualitative</vt:lpstr>
      <vt:lpstr>Activity: Electric Field  Checking the electric field representation of Coulomb’s Law </vt:lpstr>
      <vt:lpstr>Electric Field due to a Point Charge: Quantitative</vt:lpstr>
      <vt:lpstr>Electric Force on a Point Charge: Quantitative</vt:lpstr>
      <vt:lpstr>Example Problem:  Electric Field and Force for Point Charges</vt:lpstr>
      <vt:lpstr>Electric Field Lines</vt:lpstr>
      <vt:lpstr>PowerPoint Presentation</vt:lpstr>
      <vt:lpstr>Dipoles: Two Opposite Charges</vt:lpstr>
      <vt:lpstr>Activity: The Electric Field of a Dipole </vt:lpstr>
      <vt:lpstr>Continuous Distributions of Charge</vt:lpstr>
      <vt:lpstr>Example Problem: Line of Charge</vt:lpstr>
      <vt:lpstr>Ring of Charge</vt:lpstr>
      <vt:lpstr>Infinite Sheet of Charge</vt:lpstr>
      <vt:lpstr>Parallel Plates</vt:lpstr>
    </vt:vector>
  </TitlesOfParts>
  <Company>Lone Star College System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Stancato, David</dc:creator>
  <cp:lastModifiedBy>Stancato, David A</cp:lastModifiedBy>
  <cp:revision>165</cp:revision>
  <dcterms:created xsi:type="dcterms:W3CDTF">2011-08-26T22:00:09Z</dcterms:created>
  <dcterms:modified xsi:type="dcterms:W3CDTF">2019-01-18T22:45:37Z</dcterms:modified>
</cp:coreProperties>
</file>